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4FD98A-2719-4DE3-8CC1-786B7866E1AD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D7412F2B-255D-430B-83FB-39AB22786ADB}">
      <dgm:prSet/>
      <dgm:spPr/>
      <dgm:t>
        <a:bodyPr/>
        <a:lstStyle/>
        <a:p>
          <a:r>
            <a:rPr lang="hr-HR"/>
            <a:t>Vrijeme i duže korištenje – pokazuje važnost</a:t>
          </a:r>
          <a:endParaRPr lang="en-US"/>
        </a:p>
      </dgm:t>
    </dgm:pt>
    <dgm:pt modelId="{54560D6B-C184-481D-9989-55056F8739F6}" type="parTrans" cxnId="{3F714EAE-5F93-4B64-83A0-FA872371BE81}">
      <dgm:prSet/>
      <dgm:spPr/>
      <dgm:t>
        <a:bodyPr/>
        <a:lstStyle/>
        <a:p>
          <a:endParaRPr lang="en-US"/>
        </a:p>
      </dgm:t>
    </dgm:pt>
    <dgm:pt modelId="{904BE5D5-0680-47B7-BB14-00E70D90DED7}" type="sibTrans" cxnId="{3F714EAE-5F93-4B64-83A0-FA872371BE81}">
      <dgm:prSet/>
      <dgm:spPr/>
      <dgm:t>
        <a:bodyPr/>
        <a:lstStyle/>
        <a:p>
          <a:endParaRPr lang="en-US"/>
        </a:p>
      </dgm:t>
    </dgm:pt>
    <dgm:pt modelId="{87AF3102-1B24-4034-8077-452C79771CAC}">
      <dgm:prSet/>
      <dgm:spPr/>
      <dgm:t>
        <a:bodyPr/>
        <a:lstStyle/>
        <a:p>
          <a:r>
            <a:rPr lang="hr-HR"/>
            <a:t>Skupa tehnologija</a:t>
          </a:r>
          <a:endParaRPr lang="en-US"/>
        </a:p>
      </dgm:t>
    </dgm:pt>
    <dgm:pt modelId="{5A024BD6-ED8A-412B-970D-3A022FDC616C}" type="parTrans" cxnId="{F39DBC47-BB97-4657-AABD-CDD578FF1004}">
      <dgm:prSet/>
      <dgm:spPr/>
      <dgm:t>
        <a:bodyPr/>
        <a:lstStyle/>
        <a:p>
          <a:endParaRPr lang="en-US"/>
        </a:p>
      </dgm:t>
    </dgm:pt>
    <dgm:pt modelId="{D7945666-5CF7-4D12-B472-2B046CEFF71B}" type="sibTrans" cxnId="{F39DBC47-BB97-4657-AABD-CDD578FF1004}">
      <dgm:prSet/>
      <dgm:spPr/>
      <dgm:t>
        <a:bodyPr/>
        <a:lstStyle/>
        <a:p>
          <a:endParaRPr lang="en-US"/>
        </a:p>
      </dgm:t>
    </dgm:pt>
    <dgm:pt modelId="{753A1B3D-04A4-490E-BCF0-F548BBAC2E04}">
      <dgm:prSet/>
      <dgm:spPr/>
      <dgm:t>
        <a:bodyPr/>
        <a:lstStyle/>
        <a:p>
          <a:r>
            <a:rPr lang="hr-HR"/>
            <a:t>Potrebno iskustvo i dobro poznavanje anatomije</a:t>
          </a:r>
          <a:endParaRPr lang="en-US"/>
        </a:p>
      </dgm:t>
    </dgm:pt>
    <dgm:pt modelId="{CA82C5B3-4DFE-4E36-AA2F-42E1F5E80E3A}" type="parTrans" cxnId="{603A7464-B471-4BF0-B8B5-847E46301657}">
      <dgm:prSet/>
      <dgm:spPr/>
      <dgm:t>
        <a:bodyPr/>
        <a:lstStyle/>
        <a:p>
          <a:endParaRPr lang="en-US"/>
        </a:p>
      </dgm:t>
    </dgm:pt>
    <dgm:pt modelId="{F9EAAA97-A496-46F6-A2F4-E324474AA5DB}" type="sibTrans" cxnId="{603A7464-B471-4BF0-B8B5-847E46301657}">
      <dgm:prSet/>
      <dgm:spPr/>
      <dgm:t>
        <a:bodyPr/>
        <a:lstStyle/>
        <a:p>
          <a:endParaRPr lang="en-US"/>
        </a:p>
      </dgm:t>
    </dgm:pt>
    <dgm:pt modelId="{8E42F020-C20E-4F3E-9A84-FE37C24EF63E}" type="pres">
      <dgm:prSet presAssocID="{344FD98A-2719-4DE3-8CC1-786B7866E1A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B608474-1793-44AA-A880-A1BF1E591024}" type="pres">
      <dgm:prSet presAssocID="{D7412F2B-255D-430B-83FB-39AB22786ADB}" presName="hierRoot1" presStyleCnt="0"/>
      <dgm:spPr/>
    </dgm:pt>
    <dgm:pt modelId="{AC523C78-6AC7-4C15-B65C-C6D099C4C974}" type="pres">
      <dgm:prSet presAssocID="{D7412F2B-255D-430B-83FB-39AB22786ADB}" presName="composite" presStyleCnt="0"/>
      <dgm:spPr/>
    </dgm:pt>
    <dgm:pt modelId="{BA057F3A-32CD-45C7-868F-74FE769FA086}" type="pres">
      <dgm:prSet presAssocID="{D7412F2B-255D-430B-83FB-39AB22786ADB}" presName="background" presStyleLbl="node0" presStyleIdx="0" presStyleCnt="3"/>
      <dgm:spPr/>
    </dgm:pt>
    <dgm:pt modelId="{1E3BF837-48A7-4A64-94A6-94451C0B0EA9}" type="pres">
      <dgm:prSet presAssocID="{D7412F2B-255D-430B-83FB-39AB22786ADB}" presName="text" presStyleLbl="fgAcc0" presStyleIdx="0" presStyleCnt="3">
        <dgm:presLayoutVars>
          <dgm:chPref val="3"/>
        </dgm:presLayoutVars>
      </dgm:prSet>
      <dgm:spPr/>
    </dgm:pt>
    <dgm:pt modelId="{03EB105C-71E3-4AEB-B954-1C9B1DD45E9E}" type="pres">
      <dgm:prSet presAssocID="{D7412F2B-255D-430B-83FB-39AB22786ADB}" presName="hierChild2" presStyleCnt="0"/>
      <dgm:spPr/>
    </dgm:pt>
    <dgm:pt modelId="{ADF12AB6-D924-4D15-AE05-52BF015B4809}" type="pres">
      <dgm:prSet presAssocID="{87AF3102-1B24-4034-8077-452C79771CAC}" presName="hierRoot1" presStyleCnt="0"/>
      <dgm:spPr/>
    </dgm:pt>
    <dgm:pt modelId="{4A5D1A7F-0BE8-4726-8CDD-67EE1B638B72}" type="pres">
      <dgm:prSet presAssocID="{87AF3102-1B24-4034-8077-452C79771CAC}" presName="composite" presStyleCnt="0"/>
      <dgm:spPr/>
    </dgm:pt>
    <dgm:pt modelId="{CE0A9C5E-4347-44D4-B1E0-6B81BA74996E}" type="pres">
      <dgm:prSet presAssocID="{87AF3102-1B24-4034-8077-452C79771CAC}" presName="background" presStyleLbl="node0" presStyleIdx="1" presStyleCnt="3"/>
      <dgm:spPr/>
    </dgm:pt>
    <dgm:pt modelId="{07A1190E-0926-4561-BA9E-20DB692AB797}" type="pres">
      <dgm:prSet presAssocID="{87AF3102-1B24-4034-8077-452C79771CAC}" presName="text" presStyleLbl="fgAcc0" presStyleIdx="1" presStyleCnt="3">
        <dgm:presLayoutVars>
          <dgm:chPref val="3"/>
        </dgm:presLayoutVars>
      </dgm:prSet>
      <dgm:spPr/>
    </dgm:pt>
    <dgm:pt modelId="{3048C712-B83E-4C1F-8603-B9EEC7AF72F1}" type="pres">
      <dgm:prSet presAssocID="{87AF3102-1B24-4034-8077-452C79771CAC}" presName="hierChild2" presStyleCnt="0"/>
      <dgm:spPr/>
    </dgm:pt>
    <dgm:pt modelId="{485DB61F-1DE5-4CD1-8A83-B085008BAE8F}" type="pres">
      <dgm:prSet presAssocID="{753A1B3D-04A4-490E-BCF0-F548BBAC2E04}" presName="hierRoot1" presStyleCnt="0"/>
      <dgm:spPr/>
    </dgm:pt>
    <dgm:pt modelId="{FA2A802E-9A98-4A53-B34B-D9BCC8367E58}" type="pres">
      <dgm:prSet presAssocID="{753A1B3D-04A4-490E-BCF0-F548BBAC2E04}" presName="composite" presStyleCnt="0"/>
      <dgm:spPr/>
    </dgm:pt>
    <dgm:pt modelId="{F7571D72-F479-444E-9FED-A6642CD1A717}" type="pres">
      <dgm:prSet presAssocID="{753A1B3D-04A4-490E-BCF0-F548BBAC2E04}" presName="background" presStyleLbl="node0" presStyleIdx="2" presStyleCnt="3"/>
      <dgm:spPr/>
    </dgm:pt>
    <dgm:pt modelId="{1C4A62A4-E49D-42DC-A0FE-D09F167BD321}" type="pres">
      <dgm:prSet presAssocID="{753A1B3D-04A4-490E-BCF0-F548BBAC2E04}" presName="text" presStyleLbl="fgAcc0" presStyleIdx="2" presStyleCnt="3">
        <dgm:presLayoutVars>
          <dgm:chPref val="3"/>
        </dgm:presLayoutVars>
      </dgm:prSet>
      <dgm:spPr/>
    </dgm:pt>
    <dgm:pt modelId="{258CBD47-83EE-4733-8573-14D584C7F644}" type="pres">
      <dgm:prSet presAssocID="{753A1B3D-04A4-490E-BCF0-F548BBAC2E04}" presName="hierChild2" presStyleCnt="0"/>
      <dgm:spPr/>
    </dgm:pt>
  </dgm:ptLst>
  <dgm:cxnLst>
    <dgm:cxn modelId="{2656971A-0F12-4472-B229-CAC2991333D2}" type="presOf" srcId="{344FD98A-2719-4DE3-8CC1-786B7866E1AD}" destId="{8E42F020-C20E-4F3E-9A84-FE37C24EF63E}" srcOrd="0" destOrd="0" presId="urn:microsoft.com/office/officeart/2005/8/layout/hierarchy1"/>
    <dgm:cxn modelId="{F3280C42-4DB0-463B-A9D2-5B04B7DB8432}" type="presOf" srcId="{753A1B3D-04A4-490E-BCF0-F548BBAC2E04}" destId="{1C4A62A4-E49D-42DC-A0FE-D09F167BD321}" srcOrd="0" destOrd="0" presId="urn:microsoft.com/office/officeart/2005/8/layout/hierarchy1"/>
    <dgm:cxn modelId="{603A7464-B471-4BF0-B8B5-847E46301657}" srcId="{344FD98A-2719-4DE3-8CC1-786B7866E1AD}" destId="{753A1B3D-04A4-490E-BCF0-F548BBAC2E04}" srcOrd="2" destOrd="0" parTransId="{CA82C5B3-4DFE-4E36-AA2F-42E1F5E80E3A}" sibTransId="{F9EAAA97-A496-46F6-A2F4-E324474AA5DB}"/>
    <dgm:cxn modelId="{F39DBC47-BB97-4657-AABD-CDD578FF1004}" srcId="{344FD98A-2719-4DE3-8CC1-786B7866E1AD}" destId="{87AF3102-1B24-4034-8077-452C79771CAC}" srcOrd="1" destOrd="0" parTransId="{5A024BD6-ED8A-412B-970D-3A022FDC616C}" sibTransId="{D7945666-5CF7-4D12-B472-2B046CEFF71B}"/>
    <dgm:cxn modelId="{391CD6A6-2192-4D19-94C0-A0269C9D928B}" type="presOf" srcId="{D7412F2B-255D-430B-83FB-39AB22786ADB}" destId="{1E3BF837-48A7-4A64-94A6-94451C0B0EA9}" srcOrd="0" destOrd="0" presId="urn:microsoft.com/office/officeart/2005/8/layout/hierarchy1"/>
    <dgm:cxn modelId="{3F714EAE-5F93-4B64-83A0-FA872371BE81}" srcId="{344FD98A-2719-4DE3-8CC1-786B7866E1AD}" destId="{D7412F2B-255D-430B-83FB-39AB22786ADB}" srcOrd="0" destOrd="0" parTransId="{54560D6B-C184-481D-9989-55056F8739F6}" sibTransId="{904BE5D5-0680-47B7-BB14-00E70D90DED7}"/>
    <dgm:cxn modelId="{E78025F3-A169-4945-968F-EF8BBC1F17BF}" type="presOf" srcId="{87AF3102-1B24-4034-8077-452C79771CAC}" destId="{07A1190E-0926-4561-BA9E-20DB692AB797}" srcOrd="0" destOrd="0" presId="urn:microsoft.com/office/officeart/2005/8/layout/hierarchy1"/>
    <dgm:cxn modelId="{CC80E594-0B29-4F0D-ADB1-2F6256918749}" type="presParOf" srcId="{8E42F020-C20E-4F3E-9A84-FE37C24EF63E}" destId="{DB608474-1793-44AA-A880-A1BF1E591024}" srcOrd="0" destOrd="0" presId="urn:microsoft.com/office/officeart/2005/8/layout/hierarchy1"/>
    <dgm:cxn modelId="{33B518C0-958B-4568-90D1-67006AF711A6}" type="presParOf" srcId="{DB608474-1793-44AA-A880-A1BF1E591024}" destId="{AC523C78-6AC7-4C15-B65C-C6D099C4C974}" srcOrd="0" destOrd="0" presId="urn:microsoft.com/office/officeart/2005/8/layout/hierarchy1"/>
    <dgm:cxn modelId="{7E6563AD-9B73-458C-840E-03FD4861D210}" type="presParOf" srcId="{AC523C78-6AC7-4C15-B65C-C6D099C4C974}" destId="{BA057F3A-32CD-45C7-868F-74FE769FA086}" srcOrd="0" destOrd="0" presId="urn:microsoft.com/office/officeart/2005/8/layout/hierarchy1"/>
    <dgm:cxn modelId="{D59E36FA-3C4C-4D8F-9CF1-183DA9A13B02}" type="presParOf" srcId="{AC523C78-6AC7-4C15-B65C-C6D099C4C974}" destId="{1E3BF837-48A7-4A64-94A6-94451C0B0EA9}" srcOrd="1" destOrd="0" presId="urn:microsoft.com/office/officeart/2005/8/layout/hierarchy1"/>
    <dgm:cxn modelId="{B25E9E66-28AF-405C-A1EF-61DD887BD08C}" type="presParOf" srcId="{DB608474-1793-44AA-A880-A1BF1E591024}" destId="{03EB105C-71E3-4AEB-B954-1C9B1DD45E9E}" srcOrd="1" destOrd="0" presId="urn:microsoft.com/office/officeart/2005/8/layout/hierarchy1"/>
    <dgm:cxn modelId="{3F97DE77-3C3A-46BF-A76F-69D16D70CFAC}" type="presParOf" srcId="{8E42F020-C20E-4F3E-9A84-FE37C24EF63E}" destId="{ADF12AB6-D924-4D15-AE05-52BF015B4809}" srcOrd="1" destOrd="0" presId="urn:microsoft.com/office/officeart/2005/8/layout/hierarchy1"/>
    <dgm:cxn modelId="{44A98AA2-9A09-4011-BF37-023D6DE5B4D4}" type="presParOf" srcId="{ADF12AB6-D924-4D15-AE05-52BF015B4809}" destId="{4A5D1A7F-0BE8-4726-8CDD-67EE1B638B72}" srcOrd="0" destOrd="0" presId="urn:microsoft.com/office/officeart/2005/8/layout/hierarchy1"/>
    <dgm:cxn modelId="{926E6EC6-46EF-4DEF-ABE2-E24BE9F68D50}" type="presParOf" srcId="{4A5D1A7F-0BE8-4726-8CDD-67EE1B638B72}" destId="{CE0A9C5E-4347-44D4-B1E0-6B81BA74996E}" srcOrd="0" destOrd="0" presId="urn:microsoft.com/office/officeart/2005/8/layout/hierarchy1"/>
    <dgm:cxn modelId="{C25CE5B2-3E18-47BD-955F-2E4F32AEE21E}" type="presParOf" srcId="{4A5D1A7F-0BE8-4726-8CDD-67EE1B638B72}" destId="{07A1190E-0926-4561-BA9E-20DB692AB797}" srcOrd="1" destOrd="0" presId="urn:microsoft.com/office/officeart/2005/8/layout/hierarchy1"/>
    <dgm:cxn modelId="{48D0DEF1-7CB0-4EC9-B7DB-6D5A09EFF326}" type="presParOf" srcId="{ADF12AB6-D924-4D15-AE05-52BF015B4809}" destId="{3048C712-B83E-4C1F-8603-B9EEC7AF72F1}" srcOrd="1" destOrd="0" presId="urn:microsoft.com/office/officeart/2005/8/layout/hierarchy1"/>
    <dgm:cxn modelId="{87131F0B-F651-4E6B-90F0-A692937B9374}" type="presParOf" srcId="{8E42F020-C20E-4F3E-9A84-FE37C24EF63E}" destId="{485DB61F-1DE5-4CD1-8A83-B085008BAE8F}" srcOrd="2" destOrd="0" presId="urn:microsoft.com/office/officeart/2005/8/layout/hierarchy1"/>
    <dgm:cxn modelId="{873576BE-06F6-469C-8A9E-4591463FA651}" type="presParOf" srcId="{485DB61F-1DE5-4CD1-8A83-B085008BAE8F}" destId="{FA2A802E-9A98-4A53-B34B-D9BCC8367E58}" srcOrd="0" destOrd="0" presId="urn:microsoft.com/office/officeart/2005/8/layout/hierarchy1"/>
    <dgm:cxn modelId="{9C92BC70-AAFE-4184-8828-BD35B5A7E28F}" type="presParOf" srcId="{FA2A802E-9A98-4A53-B34B-D9BCC8367E58}" destId="{F7571D72-F479-444E-9FED-A6642CD1A717}" srcOrd="0" destOrd="0" presId="urn:microsoft.com/office/officeart/2005/8/layout/hierarchy1"/>
    <dgm:cxn modelId="{522BC3D2-ADB6-4CCF-BE21-7DA98B49D906}" type="presParOf" srcId="{FA2A802E-9A98-4A53-B34B-D9BCC8367E58}" destId="{1C4A62A4-E49D-42DC-A0FE-D09F167BD321}" srcOrd="1" destOrd="0" presId="urn:microsoft.com/office/officeart/2005/8/layout/hierarchy1"/>
    <dgm:cxn modelId="{DB003FB2-7A04-4659-9D17-B259AE786092}" type="presParOf" srcId="{485DB61F-1DE5-4CD1-8A83-B085008BAE8F}" destId="{258CBD47-83EE-4733-8573-14D584C7F64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057F3A-32CD-45C7-868F-74FE769FA086}">
      <dsp:nvSpPr>
        <dsp:cNvPr id="0" name=""/>
        <dsp:cNvSpPr/>
      </dsp:nvSpPr>
      <dsp:spPr>
        <a:xfrm>
          <a:off x="0" y="524133"/>
          <a:ext cx="2918936" cy="185352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3BF837-48A7-4A64-94A6-94451C0B0EA9}">
      <dsp:nvSpPr>
        <dsp:cNvPr id="0" name=""/>
        <dsp:cNvSpPr/>
      </dsp:nvSpPr>
      <dsp:spPr>
        <a:xfrm>
          <a:off x="324326" y="832243"/>
          <a:ext cx="2918936" cy="185352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700" kern="1200"/>
            <a:t>Vrijeme i duže korištenje – pokazuje važnost</a:t>
          </a:r>
          <a:endParaRPr lang="en-US" sz="2700" kern="1200"/>
        </a:p>
      </dsp:txBody>
      <dsp:txXfrm>
        <a:off x="378614" y="886531"/>
        <a:ext cx="2810360" cy="1744948"/>
      </dsp:txXfrm>
    </dsp:sp>
    <dsp:sp modelId="{CE0A9C5E-4347-44D4-B1E0-6B81BA74996E}">
      <dsp:nvSpPr>
        <dsp:cNvPr id="0" name=""/>
        <dsp:cNvSpPr/>
      </dsp:nvSpPr>
      <dsp:spPr>
        <a:xfrm>
          <a:off x="3567588" y="524133"/>
          <a:ext cx="2918936" cy="185352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A1190E-0926-4561-BA9E-20DB692AB797}">
      <dsp:nvSpPr>
        <dsp:cNvPr id="0" name=""/>
        <dsp:cNvSpPr/>
      </dsp:nvSpPr>
      <dsp:spPr>
        <a:xfrm>
          <a:off x="3891915" y="832243"/>
          <a:ext cx="2918936" cy="185352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700" kern="1200"/>
            <a:t>Skupa tehnologija</a:t>
          </a:r>
          <a:endParaRPr lang="en-US" sz="2700" kern="1200"/>
        </a:p>
      </dsp:txBody>
      <dsp:txXfrm>
        <a:off x="3946203" y="886531"/>
        <a:ext cx="2810360" cy="1744948"/>
      </dsp:txXfrm>
    </dsp:sp>
    <dsp:sp modelId="{F7571D72-F479-444E-9FED-A6642CD1A717}">
      <dsp:nvSpPr>
        <dsp:cNvPr id="0" name=""/>
        <dsp:cNvSpPr/>
      </dsp:nvSpPr>
      <dsp:spPr>
        <a:xfrm>
          <a:off x="7135177" y="524133"/>
          <a:ext cx="2918936" cy="185352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A62A4-E49D-42DC-A0FE-D09F167BD321}">
      <dsp:nvSpPr>
        <dsp:cNvPr id="0" name=""/>
        <dsp:cNvSpPr/>
      </dsp:nvSpPr>
      <dsp:spPr>
        <a:xfrm>
          <a:off x="7459503" y="832243"/>
          <a:ext cx="2918936" cy="185352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700" kern="1200"/>
            <a:t>Potrebno iskustvo i dobro poznavanje anatomije</a:t>
          </a:r>
          <a:endParaRPr lang="en-US" sz="2700" kern="1200"/>
        </a:p>
      </dsp:txBody>
      <dsp:txXfrm>
        <a:off x="7513791" y="886531"/>
        <a:ext cx="2810360" cy="17449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gif>
</file>

<file path=ppt/media/image3.jpg>
</file>

<file path=ppt/media/image4.jfif>
</file>

<file path=ppt/media/image5.jpe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40840-5A78-4755-A238-9F442C9C2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2A8DB5-7BD5-4098-980F-1957CDC2E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D72FB-8737-4DC6-9A98-2BED723DD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BFFF6-ACAC-40F0-AAEA-03ADBC5EA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200E3-BE5F-455F-8A1F-12AF8E212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75924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DD2CA-5374-44CB-B050-4203E1C49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581C0-1CD2-469F-84B4-4B3D10207E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59AEF-0412-4733-B2C7-E16219214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08882-F59D-4A57-985F-72E5FD538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C5117-F056-4BE4-85CF-EBDEA4A39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81436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B7C3E1-BF2C-486A-9B2C-D254C0114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4DA081-C38A-4DE9-9056-0CA23D49AD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ABDDD-98C8-4BE7-A075-7FD982AC1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2E9957-40BC-44DF-A8DD-4BA1C46CB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7181E-22F1-4D49-A921-C8AB4A92B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05473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FF0ED-ED80-4A06-9CE4-2BFA64AE9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3D4A3-FDFF-4FC1-86D7-B472BC42F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F1131-807A-4FD4-836C-620F2A045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955E9-74FB-49E5-B7C8-238F3FF75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0CB09-0E6F-4016-98AD-A71819603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8781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E3BD8-F5E2-4884-9126-218AE896E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FBE5F-7D49-4D77-BF5C-F2C964213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A3D1C-7FA9-4522-AE5F-BD10085D8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9F5D1-B61C-4C9C-90AD-D613CE77D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85961-4118-4258-831D-6E938CAA1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69111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C1422-3B9D-4106-AD0A-A91FF7626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A8AD8-0303-467F-987E-E21D6FC982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EA259B-76FE-40F9-BDCC-B47C29316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49D74-C5B2-4BDF-B1C8-F7A8C5E7C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A8265C-4DBD-4D3F-950D-A783F35E8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42004-2AC5-4A89-A287-0E65D039B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05458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7CC9D-F3FD-4CA8-8AA9-AA1DDE83F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D0AA75-69B5-4511-9E86-7E83D1E1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6E54A3-4D5D-4293-811E-BA92563C7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2B8BE3-AF87-40A2-A777-CB40359602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40C0E5-C5C1-49A5-A4B2-7573F118CA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D2D956-7980-4638-9D17-771C447D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14C0A3-87B0-4A49-B165-CD4558AB6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14B21E-D6D5-4498-BE53-33833C612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88735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E1AAE-FA82-4BA2-B2AA-1E3B0B519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97F860-B5F7-441A-8AE1-FAB07E8EB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F96F0-FDAD-487C-843F-A1BB31740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95A47A-4CB9-4B51-8121-B5531131F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34146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7C99E-85D2-47A4-B27D-08712ECDF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AA9CF6-E365-499E-AE8D-22F775A48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87D3A-AE4F-4B89-BBC0-F9AA23F31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13500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E0538-C8DA-4E23-8B36-89ECF68C7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0ADDC-898D-4A74-9E79-77A6561D5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E5DCA-DA58-40CA-BD9F-B8AC762F94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91376-3802-443A-A441-7DE5566AE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BC17C-6792-4858-A6A9-5ACE1AC51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10C1E-A520-4846-BA65-21B165038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43394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29EAA-F401-40D9-908F-1DE407E43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AF9199-2EB9-433D-8175-CE14A235BF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ABF73-CEF1-4583-A4B7-E5824A60D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58BF2-2F16-4847-8219-168FB23FC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E5715-5BE6-4017-8D3A-41413D3F2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E61694-2D1F-4D9D-9742-40CCF01D3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941548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A4E7BB-B46F-41A9-A8A8-8C60D71BD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94B53-3171-4F6D-AC6F-F4977E4DB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D4C5-CA16-4E89-8D4C-6F19BD202B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C5667-CB7B-49B8-B6F5-EBF02248B0E5}" type="datetimeFigureOut">
              <a:rPr lang="hr-HR" smtClean="0"/>
              <a:t>14.1.2022.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BCD9B-A5DD-48AB-81D4-07FDE74EA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CC80D-C778-428C-9ADD-2B7E8ECF5B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17A86-3BF2-482C-A8E2-E721C8F25B6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75192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RkseDeYS9g&amp;ab_channel=AmerraMedical" TargetMode="External"/><Relationship Id="rId2" Type="http://schemas.openxmlformats.org/officeDocument/2006/relationships/hyperlink" Target="https://www.youtube.com/watch?v=ebzbKa32kuk&amp;ab_channel=ArcreativeMedi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zygotebody.com/" TargetMode="External"/><Relationship Id="rId4" Type="http://schemas.openxmlformats.org/officeDocument/2006/relationships/hyperlink" Target="https://3danatomica.com/technology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OPJ73FmCL_4&amp;ab_channel=WJZ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68683615-1E7E-4035-8159-DB1062F8C2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10" b="10820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BC5185-AE64-446B-A02E-391A2A958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4828" y="1258886"/>
            <a:ext cx="9144000" cy="2900518"/>
          </a:xfrm>
        </p:spPr>
        <p:txBody>
          <a:bodyPr>
            <a:normAutofit/>
          </a:bodyPr>
          <a:lstStyle/>
          <a:p>
            <a:r>
              <a:rPr lang="hr-HR" b="1" dirty="0">
                <a:solidFill>
                  <a:srgbClr val="FFFFFF"/>
                </a:solidFill>
                <a:latin typeface="+mn-lt"/>
              </a:rPr>
              <a:t>Računalna animacija u medicini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23E063-FC09-4B51-8D77-E3BB9BCAA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9404"/>
            <a:ext cx="12192000" cy="2797577"/>
          </a:xfrm>
        </p:spPr>
        <p:txBody>
          <a:bodyPr>
            <a:normAutofit lnSpcReduction="10000"/>
          </a:bodyPr>
          <a:lstStyle/>
          <a:p>
            <a:endParaRPr lang="hr-HR" sz="1100" dirty="0">
              <a:solidFill>
                <a:srgbClr val="FFFFFF"/>
              </a:solidFill>
            </a:endParaRPr>
          </a:p>
          <a:p>
            <a:endParaRPr lang="hr-HR" sz="1100" dirty="0">
              <a:solidFill>
                <a:srgbClr val="FFFFFF"/>
              </a:solidFill>
            </a:endParaRPr>
          </a:p>
          <a:p>
            <a:endParaRPr lang="hr-HR" sz="1100" dirty="0">
              <a:solidFill>
                <a:srgbClr val="FFFFFF"/>
              </a:solidFill>
            </a:endParaRPr>
          </a:p>
          <a:p>
            <a:endParaRPr lang="hr-HR" sz="1100" dirty="0">
              <a:solidFill>
                <a:srgbClr val="FFFFFF"/>
              </a:solidFill>
            </a:endParaRPr>
          </a:p>
          <a:p>
            <a:endParaRPr lang="hr-HR" sz="1100" dirty="0">
              <a:solidFill>
                <a:srgbClr val="FFFFFF"/>
              </a:solidFill>
            </a:endParaRPr>
          </a:p>
          <a:p>
            <a:endParaRPr lang="hr-HR" sz="1100" dirty="0">
              <a:solidFill>
                <a:srgbClr val="FFFFFF"/>
              </a:solidFill>
            </a:endParaRPr>
          </a:p>
          <a:p>
            <a:endParaRPr lang="hr-HR" sz="1100" dirty="0">
              <a:solidFill>
                <a:srgbClr val="FFFFFF"/>
              </a:solidFill>
            </a:endParaRPr>
          </a:p>
          <a:p>
            <a:endParaRPr lang="hr-HR" sz="1100" dirty="0">
              <a:solidFill>
                <a:srgbClr val="FFFFFF"/>
              </a:solidFill>
            </a:endParaRPr>
          </a:p>
          <a:p>
            <a:r>
              <a:rPr lang="hr-HR" sz="1600" dirty="0">
                <a:solidFill>
                  <a:srgbClr val="FFFFFF"/>
                </a:solidFill>
              </a:rPr>
              <a:t>Pripremila: Sandra Zurak</a:t>
            </a:r>
          </a:p>
          <a:p>
            <a:r>
              <a:rPr lang="hr-HR" sz="1600" dirty="0">
                <a:solidFill>
                  <a:srgbClr val="FFFFFF"/>
                </a:solidFill>
              </a:rPr>
              <a:t>Fakultet elektrotehnike i računarstva, Računalna animacija, siječanj 2022.</a:t>
            </a:r>
          </a:p>
        </p:txBody>
      </p:sp>
    </p:spTree>
    <p:extLst>
      <p:ext uri="{BB962C8B-B14F-4D97-AF65-F5344CB8AC3E}">
        <p14:creationId xmlns:p14="http://schemas.microsoft.com/office/powerpoint/2010/main" val="29512115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9FBBF-C0B9-40D4-A7D2-AB5A2B84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hr-HR" sz="3200" dirty="0"/>
              <a:t>Područja korištenja	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E2F8F-8E7C-4D73-B2EF-9D539E3B8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1819922"/>
            <a:ext cx="3505494" cy="4403897"/>
          </a:xfrm>
        </p:spPr>
        <p:txBody>
          <a:bodyPr>
            <a:normAutofit/>
          </a:bodyPr>
          <a:lstStyle/>
          <a:p>
            <a:r>
              <a:rPr lang="hr-HR" sz="2400" dirty="0"/>
              <a:t>Komunikacija s pacijentima</a:t>
            </a:r>
          </a:p>
          <a:p>
            <a:r>
              <a:rPr lang="hr-HR" sz="2400" dirty="0"/>
              <a:t>Edukacija liječnika i drugog medicinskog osoblja</a:t>
            </a:r>
          </a:p>
          <a:p>
            <a:r>
              <a:rPr lang="hr-HR" sz="2400" dirty="0"/>
              <a:t>Pomoć pri različitim zahvatima</a:t>
            </a:r>
          </a:p>
          <a:p>
            <a:r>
              <a:rPr lang="hr-HR" sz="2400" dirty="0"/>
              <a:t>Pomoć pri operacijama</a:t>
            </a:r>
          </a:p>
          <a:p>
            <a:r>
              <a:rPr lang="hr-HR" sz="2400" dirty="0"/>
              <a:t>Forenzika i rekonstrukcija</a:t>
            </a:r>
          </a:p>
          <a:p>
            <a:pPr marL="0" indent="0">
              <a:buNone/>
            </a:pPr>
            <a:endParaRPr lang="hr-HR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flower&#10;&#10;Description automatically generated with medium confidence">
            <a:extLst>
              <a:ext uri="{FF2B5EF4-FFF2-40B4-BE49-F238E27FC236}">
                <a16:creationId xmlns:a16="http://schemas.microsoft.com/office/drawing/2014/main" id="{C7800149-56F9-4135-B3CC-E40D310C3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862" y="1734440"/>
            <a:ext cx="6019331" cy="338587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57815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1E6496-8E35-435F-A3BF-825A135FF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hr-HR" sz="5400"/>
              <a:t>Prednosti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00411-7AC1-4A1D-B83B-AB44C38A2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hr-HR" sz="2200" dirty="0"/>
              <a:t>Detaljna objašnjenja</a:t>
            </a:r>
          </a:p>
          <a:p>
            <a:r>
              <a:rPr lang="hr-HR" sz="2200" dirty="0"/>
              <a:t>Širok raspon prikaza</a:t>
            </a:r>
          </a:p>
          <a:p>
            <a:r>
              <a:rPr lang="hr-HR" sz="2200" dirty="0"/>
              <a:t>Privlačenje pažnje ljudi</a:t>
            </a:r>
          </a:p>
          <a:p>
            <a:r>
              <a:rPr lang="hr-HR" sz="2200" dirty="0"/>
              <a:t>Lakše prisjećanje naučenog</a:t>
            </a:r>
          </a:p>
          <a:p>
            <a:r>
              <a:rPr lang="hr-HR" sz="2200" dirty="0"/>
              <a:t>Prilagođavanje različitoj publici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710AD2-8331-4441-BA97-2A307BF0E1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5" r="27495"/>
          <a:stretch/>
        </p:blipFill>
        <p:spPr>
          <a:xfrm>
            <a:off x="531322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04361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2D5E93-209B-4DAA-93A5-9540137BE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8535"/>
            <a:ext cx="12192000" cy="1033669"/>
          </a:xfrm>
        </p:spPr>
        <p:txBody>
          <a:bodyPr>
            <a:normAutofit/>
          </a:bodyPr>
          <a:lstStyle/>
          <a:p>
            <a:pPr algn="ctr"/>
            <a:r>
              <a:rPr lang="hr-HR" dirty="0">
                <a:solidFill>
                  <a:srgbClr val="FFFFFF"/>
                </a:solidFill>
              </a:rPr>
              <a:t>Korištenje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672CB-4FB1-4FC9-B7A5-0B6E72BFC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9709" y="1953087"/>
            <a:ext cx="9985921" cy="4048468"/>
          </a:xfrm>
        </p:spPr>
        <p:txBody>
          <a:bodyPr anchor="ctr">
            <a:normAutofit/>
          </a:bodyPr>
          <a:lstStyle/>
          <a:p>
            <a:r>
              <a:rPr lang="hr-HR" sz="2400" dirty="0"/>
              <a:t>1975. u časopisu Science, prva 3D računalnom grafikom generirana slika iz područja medicine</a:t>
            </a:r>
          </a:p>
          <a:p>
            <a:r>
              <a:rPr lang="hr-HR" sz="2400" dirty="0"/>
              <a:t>Edukativni video sadržaji</a:t>
            </a:r>
          </a:p>
          <a:p>
            <a:r>
              <a:rPr lang="hr-HR" sz="2400" dirty="0">
                <a:hlinkClick r:id="rId2"/>
              </a:rPr>
              <a:t>https://www.youtube.com/watch?v=ebzbKa32kuk&amp;ab_channel=ArcreativeMedia</a:t>
            </a:r>
            <a:endParaRPr lang="hr-HR" sz="2400" dirty="0"/>
          </a:p>
          <a:p>
            <a:r>
              <a:rPr lang="hr-HR" sz="2400" dirty="0">
                <a:hlinkClick r:id="rId3"/>
              </a:rPr>
              <a:t>https://www.youtube.com/watch?v=1RkseDeYS9g&amp;ab_channel=AmerraMedical</a:t>
            </a:r>
            <a:endParaRPr lang="hr-HR" sz="2400" dirty="0"/>
          </a:p>
          <a:p>
            <a:r>
              <a:rPr lang="hr-HR" sz="2400" dirty="0">
                <a:hlinkClick r:id="rId4"/>
              </a:rPr>
              <a:t>https://3danatomica.com/technology/</a:t>
            </a:r>
            <a:endParaRPr lang="hr-HR" sz="2400" dirty="0"/>
          </a:p>
          <a:p>
            <a:r>
              <a:rPr lang="hr-HR" sz="2400" dirty="0">
                <a:hlinkClick r:id="rId5"/>
              </a:rPr>
              <a:t>https://www.zygotebody.com/</a:t>
            </a:r>
            <a:endParaRPr lang="hr-HR" sz="2400" dirty="0"/>
          </a:p>
          <a:p>
            <a:endParaRPr lang="hr-HR" sz="2000" dirty="0"/>
          </a:p>
        </p:txBody>
      </p:sp>
    </p:spTree>
    <p:extLst>
      <p:ext uri="{BB962C8B-B14F-4D97-AF65-F5344CB8AC3E}">
        <p14:creationId xmlns:p14="http://schemas.microsoft.com/office/powerpoint/2010/main" val="2155237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DB90EDA9-2517-46EC-B6D4-3918D0478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E8077-021E-4553-8563-D78B4B48A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anchor="b">
            <a:normAutofit/>
          </a:bodyPr>
          <a:lstStyle/>
          <a:p>
            <a:r>
              <a:rPr lang="hr-HR" sz="5200" dirty="0"/>
              <a:t>Virtualna stvarnost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449B1F2-532C-44C7-8AC7-28EA15EE0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039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 descr="A doctor talking to a patient&#10;&#10;Description automatically generated with medium confidence">
            <a:extLst>
              <a:ext uri="{FF2B5EF4-FFF2-40B4-BE49-F238E27FC236}">
                <a16:creationId xmlns:a16="http://schemas.microsoft.com/office/drawing/2014/main" id="{0DAC4E3F-1FCD-4D3A-AEB0-B00ECE73BE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6" r="2" b="2"/>
          <a:stretch/>
        </p:blipFill>
        <p:spPr>
          <a:xfrm>
            <a:off x="7684008" y="10"/>
            <a:ext cx="4507992" cy="2934576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EE7D3784-5CF9-4282-9B1C-52395785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9609E-E6F1-407A-BC1E-F71C1A14B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2825496"/>
          </a:xfrm>
        </p:spPr>
        <p:txBody>
          <a:bodyPr>
            <a:normAutofit/>
          </a:bodyPr>
          <a:lstStyle/>
          <a:p>
            <a:r>
              <a:rPr lang="hr-HR" sz="2200" dirty="0"/>
              <a:t>Moguć pogled na operaciju iz različitih kutova</a:t>
            </a:r>
          </a:p>
          <a:p>
            <a:r>
              <a:rPr lang="hr-HR" sz="2200" dirty="0"/>
              <a:t>Učenje liječnika da daljinu</a:t>
            </a:r>
          </a:p>
          <a:p>
            <a:r>
              <a:rPr lang="hr-HR" sz="2200" dirty="0"/>
              <a:t>Smanjenje boli i stresa od nekog zahvata</a:t>
            </a:r>
          </a:p>
          <a:p>
            <a:r>
              <a:rPr lang="hr-HR" sz="2200" dirty="0"/>
              <a:t>2020. FDA odobrava </a:t>
            </a:r>
            <a:r>
              <a:rPr lang="hr-HR" sz="2200"/>
              <a:t>EaseVRx</a:t>
            </a:r>
            <a:r>
              <a:rPr lang="hr-HR" sz="2200" dirty="0"/>
              <a:t> za olakšanje bolova u donjem dijel leđa</a:t>
            </a:r>
          </a:p>
          <a:p>
            <a:r>
              <a:rPr lang="hr-HR" sz="2200" dirty="0"/>
              <a:t>Terapija za različite fobije i PTSD</a:t>
            </a:r>
          </a:p>
          <a:p>
            <a:pPr marL="0" indent="0">
              <a:buNone/>
            </a:pPr>
            <a:endParaRPr lang="hr-HR" sz="2200" dirty="0"/>
          </a:p>
          <a:p>
            <a:endParaRPr lang="hr-HR" sz="2200" dirty="0"/>
          </a:p>
        </p:txBody>
      </p:sp>
      <p:pic>
        <p:nvPicPr>
          <p:cNvPr id="7" name="Picture 6" descr="A person wearing a vr headset&#10;&#10;Description automatically generated with low confidence">
            <a:extLst>
              <a:ext uri="{FF2B5EF4-FFF2-40B4-BE49-F238E27FC236}">
                <a16:creationId xmlns:a16="http://schemas.microsoft.com/office/drawing/2014/main" id="{5857011F-6008-4197-BA71-632CD4CD37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r="4096" b="-4"/>
          <a:stretch/>
        </p:blipFill>
        <p:spPr>
          <a:xfrm>
            <a:off x="7684008" y="3172968"/>
            <a:ext cx="4507992" cy="368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442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9F88684-7D6F-4C02-BDE3-1D37AFDB15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3" r="-2" b="5522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7" name="Picture 6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1CF0A824-6CCE-434C-ABE3-2446FF7DE8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60" r="-2" b="11590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F41E5D-E7B3-48B6-B0FD-AEDB3AE0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>
            <a:normAutofit/>
          </a:bodyPr>
          <a:lstStyle/>
          <a:p>
            <a:r>
              <a:rPr lang="hr-HR" sz="3400"/>
              <a:t>  Proširena stvarnost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FB873-2BF7-48ED-830D-16D3DB92E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>
            <a:normAutofit/>
          </a:bodyPr>
          <a:lstStyle/>
          <a:p>
            <a:r>
              <a:rPr lang="hr-HR" sz="2000"/>
              <a:t>Prikaz dodatnog znanja u suradnji sa stvarnim svijetom</a:t>
            </a:r>
          </a:p>
          <a:p>
            <a:r>
              <a:rPr lang="hr-HR" sz="2000"/>
              <a:t>2020. neurokirurška operacija, Sveučilište John Hopkins, SAD – prva operacija korištenjem ARa –</a:t>
            </a:r>
          </a:p>
          <a:p>
            <a:r>
              <a:rPr lang="hr-HR" sz="2000">
                <a:hlinkClick r:id="rId4"/>
              </a:rPr>
              <a:t>https://www.youtube.com/watch?v=OPJ73FmCL_4&amp;ab_channel=WJZ</a:t>
            </a:r>
            <a:endParaRPr lang="hr-HR" sz="2000"/>
          </a:p>
          <a:p>
            <a:r>
              <a:rPr lang="hr-HR" sz="2000"/>
              <a:t>Operacije kralježnice prigodne – zbog strukture kralježnice</a:t>
            </a:r>
          </a:p>
          <a:p>
            <a:pPr marL="0" indent="0">
              <a:buNone/>
            </a:pPr>
            <a:endParaRPr lang="hr-HR" sz="2000"/>
          </a:p>
          <a:p>
            <a:endParaRPr lang="hr-HR" sz="2000"/>
          </a:p>
        </p:txBody>
      </p:sp>
    </p:spTree>
    <p:extLst>
      <p:ext uri="{BB962C8B-B14F-4D97-AF65-F5344CB8AC3E}">
        <p14:creationId xmlns:p14="http://schemas.microsoft.com/office/powerpoint/2010/main" val="652376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ACDD4-6E9F-4F9B-B158-ADF7E6DA5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hr-HR" sz="4800"/>
              <a:t>Problemi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3AA060-E8C4-4FC6-8C5E-E11542680A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8260065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5070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709EEE-B62F-4644-A302-FA6B70650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Hvala na pozornosti!</a:t>
            </a:r>
            <a:b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Pitanja?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16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4510</TotalTime>
  <Words>247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Računalna animacija u medicini</vt:lpstr>
      <vt:lpstr>Područja korištenja   </vt:lpstr>
      <vt:lpstr>Prednosti</vt:lpstr>
      <vt:lpstr>Korištenje</vt:lpstr>
      <vt:lpstr>Virtualna stvarnost</vt:lpstr>
      <vt:lpstr>  Proširena stvarnost</vt:lpstr>
      <vt:lpstr>Problemi</vt:lpstr>
      <vt:lpstr>Hvala na pozornosti! Pitanja?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Sandra Zurak</dc:creator>
  <cp:lastModifiedBy>Sandra Zurak</cp:lastModifiedBy>
  <cp:revision>8</cp:revision>
  <dcterms:created xsi:type="dcterms:W3CDTF">2022-01-07T20:41:42Z</dcterms:created>
  <dcterms:modified xsi:type="dcterms:W3CDTF">2022-01-14T23:22:49Z</dcterms:modified>
</cp:coreProperties>
</file>

<file path=docProps/thumbnail.jpeg>
</file>